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12" r:id="rId4"/>
  </p:sldMasterIdLst>
  <p:sldIdLst>
    <p:sldId id="257" r:id="rId5"/>
    <p:sldId id="259" r:id="rId6"/>
    <p:sldId id="260" r:id="rId7"/>
    <p:sldId id="261" r:id="rId8"/>
    <p:sldId id="262" r:id="rId9"/>
    <p:sldId id="267" r:id="rId10"/>
    <p:sldId id="270" r:id="rId11"/>
    <p:sldId id="271" r:id="rId12"/>
    <p:sldId id="272" r:id="rId13"/>
    <p:sldId id="273" r:id="rId14"/>
    <p:sldId id="266" r:id="rId15"/>
    <p:sldId id="274" r:id="rId16"/>
    <p:sldId id="275" r:id="rId17"/>
    <p:sldId id="269" r:id="rId18"/>
    <p:sldId id="276" r:id="rId19"/>
    <p:sldId id="280" r:id="rId20"/>
    <p:sldId id="277" r:id="rId21"/>
    <p:sldId id="268" r:id="rId22"/>
    <p:sldId id="278" r:id="rId23"/>
    <p:sldId id="263" r:id="rId24"/>
    <p:sldId id="279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04" autoAdjust="0"/>
    <p:restoredTop sz="94619" autoAdjust="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446534" y="3085764"/>
            <a:ext cx="11298932" cy="3338149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  <a:effectLst/>
        </p:spPr>
        <p:txBody>
          <a:bodyPr anchor="b">
            <a:normAutofit/>
          </a:bodyPr>
          <a:lstStyle>
            <a:lvl1pPr>
              <a:defRPr sz="36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590321"/>
          </a:xfrm>
        </p:spPr>
        <p:txBody>
          <a:bodyPr anchor="t">
            <a:normAutofit/>
          </a:bodyPr>
          <a:lstStyle>
            <a:lvl1pPr marL="0" indent="0" algn="l">
              <a:buNone/>
              <a:defRPr sz="1600"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FA0ACE7-29A8-47D3-A7D9-257B711D80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DEC604B9-52E9-4810-8359-47206518D0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5898A89F-CA25-400F-B05A-AECBF251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0175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13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ED4963-E985-44C4-B8C4-FDD613B7C2F8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35911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8058151" y="599725"/>
            <a:ext cx="3687316" cy="5816950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204200" y="863600"/>
            <a:ext cx="3124200" cy="4807326"/>
          </a:xfrm>
        </p:spPr>
        <p:txBody>
          <a:bodyPr vert="eaVert" anchor="ctr"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4923" y="863600"/>
            <a:ext cx="7161625" cy="4807326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6423B97-A5D4-47B9-8861-73B3707A04CF}"/>
              </a:ext>
            </a:extLst>
          </p:cNvPr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AEC0421-37B4-4481-A10D-69FDF5EC7909}"/>
              </a:ext>
            </a:extLst>
          </p:cNvPr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7265B5-9F97-4F1E-99E9-74F7B7E62337}"/>
              </a:ext>
            </a:extLst>
          </p:cNvPr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5C74A470-3BD3-4F33-80E5-67E6E87FC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291B17-9318-49DB-B28B-6E5994AE9581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9A3A30BA-DB50-4D7D-BCDE-17D20FB354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FF9E58-C0B2-436B-A21C-DB45A00D65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88496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18872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192" y="2340864"/>
            <a:ext cx="11029615" cy="363448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770E6237-3456-439F-802D-3BA93FC7E3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D82B9-B8EE-4375-B6FF-88FA6ABB15D9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1356D3B5-6063-4A89-B88F-9D3043916F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02B78BF7-69D3-4CE0-A631-50EFD41EEE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44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ChangeAspect="1"/>
          </p:cNvSpPr>
          <p:nvPr/>
        </p:nvSpPr>
        <p:spPr>
          <a:xfrm>
            <a:off x="447817" y="5141974"/>
            <a:ext cx="11290860" cy="125882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2393950"/>
            <a:ext cx="11029615" cy="2147467"/>
          </a:xfrm>
        </p:spPr>
        <p:txBody>
          <a:bodyPr anchor="b">
            <a:normAutofit/>
          </a:bodyPr>
          <a:lstStyle>
            <a:lvl1pPr algn="l">
              <a:defRPr sz="3600" b="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4541417"/>
            <a:ext cx="11029615" cy="600556"/>
          </a:xfrm>
        </p:spPr>
        <p:txBody>
          <a:bodyPr anchor="t">
            <a:normAutofit/>
          </a:bodyPr>
          <a:lstStyle>
            <a:lvl1pPr marL="0" indent="0" algn="l">
              <a:buNone/>
              <a:defRPr sz="18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1582016-5696-4A93-887F-BBB3B9002F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2497495-0637-405E-AE64-5CC7506D51F5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857CFCD5-1192-4E18-8A8F-29E153B44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E39A109E-5018-4794-92B3-FD5E5BCD9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6809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81193" y="2228003"/>
            <a:ext cx="5194767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6039" y="2228003"/>
            <a:ext cx="5194769" cy="363304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FFD690-9426-415D-8B65-26881E07B2D4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3232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81193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1" y="2250891"/>
            <a:ext cx="5194769" cy="557784"/>
          </a:xfrm>
        </p:spPr>
        <p:txBody>
          <a:bodyPr anchor="ctr">
            <a:noAutofit/>
          </a:bodyPr>
          <a:lstStyle>
            <a:lvl1pPr marL="0" indent="0"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1194" y="2926052"/>
            <a:ext cx="5194766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6039" y="2250892"/>
            <a:ext cx="5194770" cy="553373"/>
          </a:xfrm>
        </p:spPr>
        <p:txBody>
          <a:bodyPr anchor="ctr">
            <a:noAutofit/>
          </a:bodyPr>
          <a:lstStyle>
            <a:lvl1pPr marL="0" marR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92000"/>
              <a:buFont typeface="Wingdings 2" panose="05020102010507070707" pitchFamily="18" charset="2"/>
              <a:buNone/>
              <a:tabLst/>
              <a:defRPr/>
            </a:pPr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6037" y="2926052"/>
            <a:ext cx="5194771" cy="2934999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4989A-474C-40DE-95B9-011C28B71673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04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575894" y="729658"/>
            <a:ext cx="11029616" cy="98833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4ED54-5B5E-4A04-93D3-5772E3CE3818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363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DE50D6-574B-40AF-946F-D52A04ADE379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94949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>
            <a:spLocks noChangeAspect="1"/>
          </p:cNvSpPr>
          <p:nvPr/>
        </p:nvSpPr>
        <p:spPr>
          <a:xfrm>
            <a:off x="447817" y="601200"/>
            <a:ext cx="3682723" cy="581547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7857" y="933450"/>
            <a:ext cx="3031852" cy="1722419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00928" y="1179829"/>
            <a:ext cx="6650991" cy="4658216"/>
          </a:xfrm>
        </p:spPr>
        <p:txBody>
          <a:bodyPr anchor="ctr">
            <a:normAutofit/>
          </a:bodyPr>
          <a:lstStyle>
            <a:lvl1pPr>
              <a:defRPr sz="2000">
                <a:solidFill>
                  <a:schemeClr val="tx2"/>
                </a:solidFill>
              </a:defRPr>
            </a:lvl1pPr>
            <a:lvl2pPr>
              <a:defRPr sz="1800">
                <a:solidFill>
                  <a:schemeClr val="tx2"/>
                </a:solidFill>
              </a:defRPr>
            </a:lvl2pPr>
            <a:lvl3pPr>
              <a:defRPr sz="1600">
                <a:solidFill>
                  <a:schemeClr val="tx2"/>
                </a:solidFill>
              </a:defRPr>
            </a:lvl3pPr>
            <a:lvl4pPr>
              <a:defRPr sz="1400">
                <a:solidFill>
                  <a:schemeClr val="tx2"/>
                </a:solidFill>
              </a:defRPr>
            </a:lvl4pPr>
            <a:lvl5pPr>
              <a:defRPr sz="1400">
                <a:solidFill>
                  <a:schemeClr val="tx2"/>
                </a:solidFill>
              </a:defRPr>
            </a:lvl5pPr>
            <a:lvl6pPr>
              <a:defRPr sz="1400">
                <a:solidFill>
                  <a:schemeClr val="tx2"/>
                </a:solidFill>
              </a:defRPr>
            </a:lvl6pPr>
            <a:lvl7pPr>
              <a:defRPr sz="1400">
                <a:solidFill>
                  <a:schemeClr val="tx2"/>
                </a:solidFill>
              </a:defRPr>
            </a:lvl7pPr>
            <a:lvl8pPr>
              <a:defRPr sz="1400">
                <a:solidFill>
                  <a:schemeClr val="tx2"/>
                </a:solidFill>
              </a:defRPr>
            </a:lvl8pPr>
            <a:lvl9pPr>
              <a:defRPr sz="1400">
                <a:solidFill>
                  <a:schemeClr val="tx2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7857" y="2836654"/>
            <a:ext cx="3031852" cy="3001392"/>
          </a:xfrm>
        </p:spPr>
        <p:txBody>
          <a:bodyPr anchor="t">
            <a:normAutofit/>
          </a:bodyPr>
          <a:lstStyle>
            <a:lvl1pPr marL="0" indent="0" algn="l">
              <a:buNone/>
              <a:defRPr sz="1600">
                <a:solidFill>
                  <a:srgbClr val="FFFFFF"/>
                </a:solidFill>
              </a:defRPr>
            </a:lvl1pPr>
            <a:lvl2pPr marL="457200" indent="0">
              <a:buNone/>
              <a:defRPr sz="11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B919CC2-2A65-446F-B538-9E624903544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605951" y="6456916"/>
            <a:ext cx="2844799" cy="365125"/>
          </a:xfrm>
        </p:spPr>
        <p:txBody>
          <a:bodyPr/>
          <a:lstStyle/>
          <a:p>
            <a:fld id="{D82884F1-FFEA-405F-9602-3DCA865EDA4E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B72412AE-119E-4982-8B24-63365EFCA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81192" y="6452590"/>
            <a:ext cx="691721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7FC4BB19-6AD1-45CF-9F99-00B109890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558300" y="6456916"/>
            <a:ext cx="1052510" cy="365125"/>
          </a:xfrm>
        </p:spPr>
        <p:txBody>
          <a:bodyPr/>
          <a:lstStyle/>
          <a:p>
            <a:fld id="{3A98EE3D-8CD1-4C3F-BD1C-C98C9596463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7666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1193" y="4693389"/>
            <a:ext cx="11029616" cy="566738"/>
          </a:xfrm>
        </p:spPr>
        <p:txBody>
          <a:bodyPr anchor="b">
            <a:normAutofit/>
          </a:bodyPr>
          <a:lstStyle>
            <a:lvl1pPr algn="l">
              <a:defRPr sz="24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47817" y="641350"/>
            <a:ext cx="11290859" cy="3651249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81192" y="5260127"/>
            <a:ext cx="11029617" cy="998148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18DB4A-8810-4A10-AD5C-D5E2C667F5B3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algn="l"/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3289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1192" y="705124"/>
            <a:ext cx="11029616" cy="118955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81192" y="2336002"/>
            <a:ext cx="11029616" cy="365204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05951" y="6423914"/>
            <a:ext cx="28447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ED291B17-9318-49DB-B28B-6E5994AE9581}" type="datetime1">
              <a:rPr lang="en-US" smtClean="0"/>
              <a:t>03-Dec-20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81192" y="6423914"/>
            <a:ext cx="69172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all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58300" y="6423914"/>
            <a:ext cx="10525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A98EE3D-8CD1-4C3F-BD1C-C98C9596463C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0" name="Rectangle 9"/>
          <p:cNvSpPr/>
          <p:nvPr/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00089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6" r:id="rId1"/>
    <p:sldLayoutId id="2147483757" r:id="rId2"/>
    <p:sldLayoutId id="2147483758" r:id="rId3"/>
    <p:sldLayoutId id="2147483759" r:id="rId4"/>
    <p:sldLayoutId id="2147483711" r:id="rId5"/>
    <p:sldLayoutId id="2147483760" r:id="rId6"/>
    <p:sldLayoutId id="2147483762" r:id="rId7"/>
    <p:sldLayoutId id="2147483706" r:id="rId8"/>
    <p:sldLayoutId id="2147483709" r:id="rId9"/>
    <p:sldLayoutId id="2147483707" r:id="rId10"/>
    <p:sldLayoutId id="2147483708" r:id="rId11"/>
  </p:sldLayoutIdLst>
  <p:hf sldNum="0" hdr="0" ftr="0" dt="0"/>
  <p:txStyles>
    <p:titleStyle>
      <a:lvl1pPr algn="l" defTabSz="457200" rtl="0" eaLnBrk="1" latinLnBrk="0" hangingPunct="1">
        <a:lnSpc>
          <a:spcPct val="100000"/>
        </a:lnSpc>
        <a:spcBef>
          <a:spcPct val="0"/>
        </a:spcBef>
        <a:buNone/>
        <a:defRPr sz="2800" b="0" kern="1200" cap="all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06000" indent="-306000" algn="l" defTabSz="457200" rtl="0" eaLnBrk="1" latinLnBrk="0" hangingPunct="1">
        <a:lnSpc>
          <a:spcPct val="110000"/>
        </a:lnSpc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7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300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0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3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4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2000" indent="-2340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92000"/>
        <a:buFont typeface="Wingdings 2" panose="05020102010507070707" pitchFamily="18" charset="2"/>
        <a:buChar char=""/>
        <a:defRPr sz="11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6pPr>
      <a:lvl7pPr marL="2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7pPr>
      <a:lvl8pPr marL="25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8pPr>
      <a:lvl9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2"/>
        </a:buClr>
        <a:buSzPct val="92000"/>
        <a:buFont typeface="Wingdings 2" panose="05020102010507070707" pitchFamily="18" charset="2"/>
        <a:buChar char=""/>
        <a:defRPr sz="12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8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D6D7A0BC-0046-4CAA-8E7F-DCAFE511EA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C21E816-31F5-48BB-BD02-D15F2F18B4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81191" y="1020431"/>
            <a:ext cx="10993549" cy="1475013"/>
          </a:xfrm>
        </p:spPr>
        <p:txBody>
          <a:bodyPr>
            <a:normAutofit/>
          </a:bodyPr>
          <a:lstStyle/>
          <a:p>
            <a:r>
              <a:rPr lang="en-US" b="0" i="0" dirty="0" err="1">
                <a:solidFill>
                  <a:srgbClr val="000000"/>
                </a:solidFill>
                <a:effectLst/>
              </a:rPr>
              <a:t>Animatia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personajelor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din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jocurile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video </a:t>
            </a:r>
            <a:r>
              <a:rPr lang="en-US" b="0" i="0" dirty="0" err="1">
                <a:solidFill>
                  <a:srgbClr val="000000"/>
                </a:solidFill>
                <a:effectLst/>
              </a:rPr>
              <a:t>folosind</a:t>
            </a:r>
            <a:r>
              <a:rPr lang="en-US" b="0" i="0" dirty="0">
                <a:solidFill>
                  <a:srgbClr val="000000"/>
                </a:solidFill>
                <a:effectLst/>
              </a:rPr>
              <a:t> “motion capture”.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5D6E6B-3353-491C-A3C6-F278D6CED8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81194" y="2495445"/>
            <a:ext cx="10993546" cy="468233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C6334F-6411-41EC-AD7D-179EDD8B58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6B02CEE-3AF8-4349-9B3E-8970E6DF62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AA01CF0-3FB5-44EB-B7DE-F2E86374C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6" name="Picture 5" descr="abstract image">
            <a:extLst>
              <a:ext uri="{FF2B5EF4-FFF2-40B4-BE49-F238E27FC236}">
                <a16:creationId xmlns:a16="http://schemas.microsoft.com/office/drawing/2014/main" id="{F1A8C364-94D4-4630-BAD0-78722F34705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733" y="3081867"/>
            <a:ext cx="11260667" cy="3310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805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F7C36-9AD9-47F4-AD66-B24B65DED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</a:t>
            </a:r>
            <a:r>
              <a:rPr lang="en-US" dirty="0"/>
              <a:t> Optic </a:t>
            </a:r>
            <a:r>
              <a:rPr lang="en-US" dirty="0" err="1"/>
              <a:t>Markerless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ADB6868-F421-4768-8F62-61433D0230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26469" y="1890876"/>
            <a:ext cx="8739062" cy="4369531"/>
          </a:xfrm>
        </p:spPr>
      </p:pic>
    </p:spTree>
    <p:extLst>
      <p:ext uri="{BB962C8B-B14F-4D97-AF65-F5344CB8AC3E}">
        <p14:creationId xmlns:p14="http://schemas.microsoft.com/office/powerpoint/2010/main" val="41744724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080200-72CD-A144-832F-A96FBA50DE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5EDDFF-8201-1849-98E6-67D19AECC1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237994"/>
            <a:ext cx="2882098" cy="3634486"/>
          </a:xfrm>
        </p:spPr>
        <p:txBody>
          <a:bodyPr>
            <a:normAutofit/>
          </a:bodyPr>
          <a:lstStyle/>
          <a:p>
            <a:r>
              <a:rPr lang="en-RO" sz="1500" dirty="0"/>
              <a:t>Sisteme non-optice:</a:t>
            </a:r>
          </a:p>
          <a:p>
            <a:pPr lvl="1"/>
            <a:r>
              <a:rPr lang="en-RO" sz="1500" dirty="0"/>
              <a:t>sisteme inertiale</a:t>
            </a:r>
          </a:p>
          <a:p>
            <a:pPr lvl="1"/>
            <a:r>
              <a:rPr lang="en-RO" sz="1500" dirty="0"/>
              <a:t>miscarea mecanica</a:t>
            </a:r>
          </a:p>
          <a:p>
            <a:pPr lvl="1"/>
            <a:r>
              <a:rPr lang="en-RO" sz="1500" dirty="0"/>
              <a:t>sisteme magnetice</a:t>
            </a:r>
          </a:p>
          <a:p>
            <a:pPr lvl="1"/>
            <a:r>
              <a:rPr lang="en-RO" sz="1500" dirty="0"/>
              <a:t>senzori de intindere</a:t>
            </a:r>
          </a:p>
          <a:p>
            <a:r>
              <a:rPr lang="en-RO" sz="1500" dirty="0"/>
              <a:t>Tehnici inrudite:</a:t>
            </a:r>
          </a:p>
          <a:p>
            <a:pPr lvl="1"/>
            <a:r>
              <a:rPr lang="en-RO" sz="1500" dirty="0"/>
              <a:t>facial motion capture</a:t>
            </a:r>
          </a:p>
          <a:p>
            <a:pPr lvl="1"/>
            <a:r>
              <a:rPr lang="en-RO" sz="1500" dirty="0"/>
              <a:t>pozitionare RF</a:t>
            </a:r>
          </a:p>
          <a:p>
            <a:pPr lvl="1"/>
            <a:r>
              <a:rPr lang="en-RO" sz="1500" dirty="0"/>
              <a:t>sisteme non-traditionale</a:t>
            </a:r>
          </a:p>
          <a:p>
            <a:pPr lvl="1"/>
            <a:r>
              <a:rPr lang="en-RO" sz="1500" dirty="0"/>
              <a:t>estimarea staturii 3D</a:t>
            </a:r>
          </a:p>
        </p:txBody>
      </p:sp>
      <p:pic>
        <p:nvPicPr>
          <p:cNvPr id="5" name="Picture 4" descr="A picture containing sitting, table, couple, different&#10;&#10;Description automatically generated">
            <a:extLst>
              <a:ext uri="{FF2B5EF4-FFF2-40B4-BE49-F238E27FC236}">
                <a16:creationId xmlns:a16="http://schemas.microsoft.com/office/drawing/2014/main" id="{0BF73C76-A786-234B-9F4A-08509016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456" y="2400300"/>
            <a:ext cx="7617351" cy="3146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71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BEE29C-9AE4-4CB1-A351-E3D6C717E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inertiale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ADA5A37-B882-4F23-839E-AF276DF7E5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013" y="2405731"/>
            <a:ext cx="5138710" cy="363378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D6D3B5D-2541-4E3D-B9AE-29325D2574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86747" y="2090058"/>
            <a:ext cx="6367240" cy="42552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716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B6492-9F15-4DFE-AC0B-AD0C672981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Miscarea</a:t>
            </a:r>
            <a:r>
              <a:rPr lang="en-US" dirty="0"/>
              <a:t> </a:t>
            </a:r>
            <a:r>
              <a:rPr lang="en-US" dirty="0" err="1"/>
              <a:t>mecanica</a:t>
            </a:r>
            <a:endParaRPr lang="en-US" dirty="0"/>
          </a:p>
        </p:txBody>
      </p:sp>
      <p:pic>
        <p:nvPicPr>
          <p:cNvPr id="1026" name="Picture 2" descr="Dexmo's 'motion-capture' exoskeleton lets you touch virtual objects | Daily  Mail Online">
            <a:extLst>
              <a:ext uri="{FF2B5EF4-FFF2-40B4-BE49-F238E27FC236}">
                <a16:creationId xmlns:a16="http://schemas.microsoft.com/office/drawing/2014/main" id="{7BB8F7F9-10C1-426A-AAC4-DB1054957E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9517" y="2091358"/>
            <a:ext cx="7370822" cy="4427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Blaine901's Blog | Just another WordPress.com site | Page 28">
            <a:extLst>
              <a:ext uri="{FF2B5EF4-FFF2-40B4-BE49-F238E27FC236}">
                <a16:creationId xmlns:a16="http://schemas.microsoft.com/office/drawing/2014/main" id="{D620AB62-E28F-4DEF-8EC5-991CC7641A3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54317" y="1091974"/>
            <a:ext cx="3056491" cy="55280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34332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E8DFD-0F1E-4FE6-B806-F26021282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motion_capture2">
            <a:hlinkClick r:id="" action="ppaction://media"/>
            <a:extLst>
              <a:ext uri="{FF2B5EF4-FFF2-40B4-BE49-F238E27FC236}">
                <a16:creationId xmlns:a16="http://schemas.microsoft.com/office/drawing/2014/main" id="{EAA3B68D-CEA8-45AE-AA03-4B5DB9B48F4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50530" y="702156"/>
            <a:ext cx="10290940" cy="5789128"/>
          </a:xfrm>
        </p:spPr>
      </p:pic>
    </p:spTree>
    <p:extLst>
      <p:ext uri="{BB962C8B-B14F-4D97-AF65-F5344CB8AC3E}">
        <p14:creationId xmlns:p14="http://schemas.microsoft.com/office/powerpoint/2010/main" val="1507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8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096F9B-4BD0-42C5-AE02-623E654A93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Sisteme</a:t>
            </a:r>
            <a:r>
              <a:rPr lang="en-US" dirty="0"/>
              <a:t> </a:t>
            </a:r>
            <a:r>
              <a:rPr lang="en-US" dirty="0" err="1"/>
              <a:t>MAGNETICe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981785-780B-47FD-A03F-A4712497F4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050" name="Picture 2" descr="2: State-of-the-art magnetic and optical MoCap systems. Left: Qualisys... |  Download Scientific Diagram">
            <a:extLst>
              <a:ext uri="{FF2B5EF4-FFF2-40B4-BE49-F238E27FC236}">
                <a16:creationId xmlns:a16="http://schemas.microsoft.com/office/drawing/2014/main" id="{AB77EFC7-7690-4A70-B0AB-5A8A4BC05F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9479" y="2120216"/>
            <a:ext cx="8533040" cy="40757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11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>
            <a:extLst>
              <a:ext uri="{FF2B5EF4-FFF2-40B4-BE49-F238E27FC236}">
                <a16:creationId xmlns:a16="http://schemas.microsoft.com/office/drawing/2014/main" id="{658BF2EA-2602-45AA-82E1-DB83E5B778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0641" y="669471"/>
            <a:ext cx="9190718" cy="618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193674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8A9C6C-95A4-4549-938D-975D4418EF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1" y="1746504"/>
            <a:ext cx="11029616" cy="1188720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Sisteme</a:t>
            </a:r>
            <a:r>
              <a:rPr lang="en-US" sz="4000" dirty="0"/>
              <a:t> </a:t>
            </a:r>
            <a:r>
              <a:rPr lang="en-US" sz="4000" dirty="0" err="1"/>
              <a:t>inrudite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40284668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B8FEA0-32AA-1449-8217-DD9F2D1CA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522487"/>
          </a:xfrm>
        </p:spPr>
        <p:txBody>
          <a:bodyPr/>
          <a:lstStyle/>
          <a:p>
            <a:r>
              <a:rPr lang="en-US" dirty="0"/>
              <a:t>Facial motion capture</a:t>
            </a:r>
            <a:endParaRPr lang="en-RO" dirty="0"/>
          </a:p>
        </p:txBody>
      </p:sp>
      <p:pic>
        <p:nvPicPr>
          <p:cNvPr id="3" name="motion_capture1">
            <a:hlinkClick r:id="" action="ppaction://media"/>
            <a:extLst>
              <a:ext uri="{FF2B5EF4-FFF2-40B4-BE49-F238E27FC236}">
                <a16:creationId xmlns:a16="http://schemas.microsoft.com/office/drawing/2014/main" id="{06152D9D-D571-47F1-B79C-62960AE87A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32164" y="1224643"/>
            <a:ext cx="9127672" cy="5134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508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4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479FB-875E-4005-BC44-43AD65EA3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Pozitionare</a:t>
            </a:r>
            <a:r>
              <a:rPr lang="en-US" dirty="0"/>
              <a:t> RF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89A256-5AC8-425A-9DC3-62E738CC87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 descr="Essensium - Essensium Positioning System (EPS) RTLS Technology">
            <a:extLst>
              <a:ext uri="{FF2B5EF4-FFF2-40B4-BE49-F238E27FC236}">
                <a16:creationId xmlns:a16="http://schemas.microsoft.com/office/drawing/2014/main" id="{598AAEAE-25A4-4106-ADD5-F36D3735B6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7310" y="2340864"/>
            <a:ext cx="6017377" cy="3715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2129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BB56EB9-078F-4952-AC1F-149C7A0AE4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3772EE4-ED5E-4D3A-A306-B22CF86678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601200"/>
            <a:ext cx="3703320" cy="5789365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AF675C-26C3-4E39-88A4-EA4F0E6C6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2280" y="944752"/>
            <a:ext cx="3259016" cy="1462692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Ce este motion capture?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0058680-D07C-4893-B2B7-91543F18AB3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B42427A-0A1F-4A55-8705-D9179F1E0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E54A6FE-D8CB-48A3-900B-053D4EBD3B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3CC774B4-E70A-45B8-A2C4-8E5C8DF504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1513" y="2536031"/>
            <a:ext cx="3123783" cy="3671936"/>
          </a:xfrm>
        </p:spPr>
        <p:txBody>
          <a:bodyPr anchor="t">
            <a:normAutofit/>
          </a:bodyPr>
          <a:lstStyle/>
          <a:p>
            <a:r>
              <a:rPr lang="en-US" sz="1800" dirty="0">
                <a:solidFill>
                  <a:srgbClr val="FFFFFF"/>
                </a:solidFill>
              </a:rPr>
              <a:t>Motion capture </a:t>
            </a:r>
            <a:r>
              <a:rPr lang="en-US" sz="1800" dirty="0" err="1">
                <a:solidFill>
                  <a:srgbClr val="FFFFFF"/>
                </a:solidFill>
              </a:rPr>
              <a:t>este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procesul</a:t>
            </a:r>
            <a:r>
              <a:rPr lang="en-US" sz="1800" dirty="0">
                <a:solidFill>
                  <a:srgbClr val="FFFFFF"/>
                </a:solidFill>
              </a:rPr>
              <a:t> de </a:t>
            </a:r>
            <a:r>
              <a:rPr lang="en-US" sz="1800" dirty="0" err="1">
                <a:solidFill>
                  <a:srgbClr val="FFFFFF"/>
                </a:solidFill>
              </a:rPr>
              <a:t>inregistrare</a:t>
            </a:r>
            <a:r>
              <a:rPr lang="en-US" sz="1800" dirty="0">
                <a:solidFill>
                  <a:srgbClr val="FFFFFF"/>
                </a:solidFill>
              </a:rPr>
              <a:t> al </a:t>
            </a:r>
            <a:r>
              <a:rPr lang="en-US" sz="1800" dirty="0" err="1">
                <a:solidFill>
                  <a:srgbClr val="FFFFFF"/>
                </a:solidFill>
              </a:rPr>
              <a:t>miscarilor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unei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persoane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sau</a:t>
            </a:r>
            <a:r>
              <a:rPr lang="en-US" sz="1800" dirty="0">
                <a:solidFill>
                  <a:srgbClr val="FFFFFF"/>
                </a:solidFill>
              </a:rPr>
              <a:t> ale </a:t>
            </a:r>
            <a:r>
              <a:rPr lang="en-US" sz="1800" dirty="0" err="1">
                <a:solidFill>
                  <a:srgbClr val="FFFFFF"/>
                </a:solidFill>
              </a:rPr>
              <a:t>unui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obiect</a:t>
            </a:r>
            <a:r>
              <a:rPr lang="en-US" sz="1800" dirty="0">
                <a:solidFill>
                  <a:srgbClr val="FFFFFF"/>
                </a:solidFill>
              </a:rPr>
              <a:t>.</a:t>
            </a:r>
          </a:p>
          <a:p>
            <a:r>
              <a:rPr lang="en-US" sz="1800" dirty="0">
                <a:solidFill>
                  <a:srgbClr val="FFFFFF"/>
                </a:solidFill>
              </a:rPr>
              <a:t>Este </a:t>
            </a:r>
            <a:r>
              <a:rPr lang="en-US" sz="1800" dirty="0" err="1">
                <a:solidFill>
                  <a:srgbClr val="FFFFFF"/>
                </a:solidFill>
              </a:rPr>
              <a:t>folosit</a:t>
            </a:r>
            <a:r>
              <a:rPr lang="en-US" sz="1800" dirty="0">
                <a:solidFill>
                  <a:srgbClr val="FFFFFF"/>
                </a:solidFill>
              </a:rPr>
              <a:t> in </a:t>
            </a:r>
            <a:r>
              <a:rPr lang="en-US" sz="1800" dirty="0" err="1">
                <a:solidFill>
                  <a:srgbClr val="FFFFFF"/>
                </a:solidFill>
              </a:rPr>
              <a:t>aplicatii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militare</a:t>
            </a:r>
            <a:r>
              <a:rPr lang="en-US" sz="1800" dirty="0">
                <a:solidFill>
                  <a:srgbClr val="FFFFFF"/>
                </a:solidFill>
              </a:rPr>
              <a:t>, entertainment, sport, </a:t>
            </a:r>
            <a:r>
              <a:rPr lang="en-US" sz="1800" dirty="0" err="1">
                <a:solidFill>
                  <a:srgbClr val="FFFFFF"/>
                </a:solidFill>
              </a:rPr>
              <a:t>aplicatii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medicale</a:t>
            </a:r>
            <a:r>
              <a:rPr lang="en-US" sz="1800" dirty="0">
                <a:solidFill>
                  <a:srgbClr val="FFFFFF"/>
                </a:solidFill>
              </a:rPr>
              <a:t>, </a:t>
            </a:r>
            <a:r>
              <a:rPr lang="en-US" sz="1800" dirty="0" err="1">
                <a:solidFill>
                  <a:srgbClr val="FFFFFF"/>
                </a:solidFill>
              </a:rPr>
              <a:t>filme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si</a:t>
            </a:r>
            <a:r>
              <a:rPr lang="en-US" sz="1800" dirty="0">
                <a:solidFill>
                  <a:srgbClr val="FFFFFF"/>
                </a:solidFill>
              </a:rPr>
              <a:t> </a:t>
            </a:r>
            <a:r>
              <a:rPr lang="en-US" sz="1800" dirty="0" err="1">
                <a:solidFill>
                  <a:srgbClr val="FFFFFF"/>
                </a:solidFill>
              </a:rPr>
              <a:t>jocuri</a:t>
            </a:r>
            <a:r>
              <a:rPr lang="en-US" sz="1800" dirty="0">
                <a:solidFill>
                  <a:srgbClr val="FFFFFF"/>
                </a:solidFill>
              </a:rPr>
              <a:t> video.</a:t>
            </a:r>
          </a:p>
        </p:txBody>
      </p:sp>
      <p:pic>
        <p:nvPicPr>
          <p:cNvPr id="5" name="Content Placeholder 4" descr="A picture containing looking, face, dark, rain&#10;&#10;Description automatically generated">
            <a:extLst>
              <a:ext uri="{FF2B5EF4-FFF2-40B4-BE49-F238E27FC236}">
                <a16:creationId xmlns:a16="http://schemas.microsoft.com/office/drawing/2014/main" id="{FBBDA484-157F-3344-B14C-0EF606521CC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242" r="6242"/>
          <a:stretch/>
        </p:blipFill>
        <p:spPr>
          <a:xfrm>
            <a:off x="4241830" y="601200"/>
            <a:ext cx="7503636" cy="5789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608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D9369E-EC86-4089-8F4B-60A70B7783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Aplicatii</a:t>
            </a:r>
            <a:r>
              <a:rPr lang="en-US" dirty="0"/>
              <a:t> – in </a:t>
            </a:r>
            <a:r>
              <a:rPr lang="en-US" dirty="0" err="1"/>
              <a:t>jocurile</a:t>
            </a:r>
            <a:r>
              <a:rPr lang="en-US" dirty="0"/>
              <a:t> video</a:t>
            </a:r>
          </a:p>
        </p:txBody>
      </p:sp>
      <p:pic>
        <p:nvPicPr>
          <p:cNvPr id="5" name="Content Placeholder 4" descr="Graphical user interface, website&#10;&#10;Description automatically generated">
            <a:extLst>
              <a:ext uri="{FF2B5EF4-FFF2-40B4-BE49-F238E27FC236}">
                <a16:creationId xmlns:a16="http://schemas.microsoft.com/office/drawing/2014/main" id="{CB309025-ACF6-3040-9A07-976BA89D70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192" y="2251294"/>
            <a:ext cx="6711148" cy="3099912"/>
          </a:xfrm>
        </p:spPr>
      </p:pic>
      <p:pic>
        <p:nvPicPr>
          <p:cNvPr id="4" name="Picture 3" descr="A picture containing person, monitor, table, front&#10;&#10;Description automatically generated">
            <a:extLst>
              <a:ext uri="{FF2B5EF4-FFF2-40B4-BE49-F238E27FC236}">
                <a16:creationId xmlns:a16="http://schemas.microsoft.com/office/drawing/2014/main" id="{C4662A00-4965-2448-9CE6-384C29450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340" y="2683650"/>
            <a:ext cx="40640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43616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FD92C-D821-495F-8A5D-1DFB4EE1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videoplayback (2)">
            <a:hlinkClick r:id="" action="ppaction://media"/>
            <a:extLst>
              <a:ext uri="{FF2B5EF4-FFF2-40B4-BE49-F238E27FC236}">
                <a16:creationId xmlns:a16="http://schemas.microsoft.com/office/drawing/2014/main" id="{9F610A31-50DF-4729-92AE-5049CF6F40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8167" y="702156"/>
            <a:ext cx="10195665" cy="5735531"/>
          </a:xfrm>
        </p:spPr>
      </p:pic>
    </p:spTree>
    <p:extLst>
      <p:ext uri="{BB962C8B-B14F-4D97-AF65-F5344CB8AC3E}">
        <p14:creationId xmlns:p14="http://schemas.microsoft.com/office/powerpoint/2010/main" val="3157892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7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F858DF7D-C2D0-4B03-A7A0-2F06B789EE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B26B711-3121-40B0-8377-A64F3DC00C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457200"/>
            <a:ext cx="3703320" cy="94997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645C4D3D-ABBA-4B4E-93E5-01E3437198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241830" y="457200"/>
            <a:ext cx="3703320" cy="9144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DDD5E5-0097-4C6C-B266-5732EDA96CC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042147" y="453643"/>
            <a:ext cx="3703320" cy="98554"/>
          </a:xfrm>
          <a:prstGeom prst="rect">
            <a:avLst/>
          </a:prstGeom>
          <a:solidFill>
            <a:srgbClr val="969FA7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952EF87-C74F-4D3F-9CAD-EEA1733C9B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6534" y="597643"/>
            <a:ext cx="3703320" cy="5792922"/>
          </a:xfrm>
          <a:prstGeom prst="rect">
            <a:avLst/>
          </a:prstGeom>
          <a:solidFill>
            <a:srgbClr val="465359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7BC3F1-28EF-4677-8043-EB38D17FC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1148" y="1037967"/>
            <a:ext cx="3054091" cy="4709131"/>
          </a:xfrm>
        </p:spPr>
        <p:txBody>
          <a:bodyPr anchor="ctr">
            <a:normAutofit/>
          </a:bodyPr>
          <a:lstStyle/>
          <a:p>
            <a:r>
              <a:rPr lang="en-US" dirty="0" err="1">
                <a:solidFill>
                  <a:srgbClr val="FFFEFF"/>
                </a:solidFill>
              </a:rPr>
              <a:t>Va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multumim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pentru</a:t>
            </a:r>
            <a:r>
              <a:rPr lang="en-US" dirty="0">
                <a:solidFill>
                  <a:srgbClr val="FFFEFF"/>
                </a:solidFill>
              </a:rPr>
              <a:t> </a:t>
            </a:r>
            <a:r>
              <a:rPr lang="en-US" dirty="0" err="1">
                <a:solidFill>
                  <a:srgbClr val="FFFEFF"/>
                </a:solidFill>
              </a:rPr>
              <a:t>atentie</a:t>
            </a:r>
            <a:endParaRPr lang="en-US" dirty="0">
              <a:solidFill>
                <a:srgbClr val="FFFEFF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9F1E6D-5866-4598-A447-98052E0E4E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34935" y="1037968"/>
            <a:ext cx="6725899" cy="4820832"/>
          </a:xfrm>
        </p:spPr>
        <p:txBody>
          <a:bodyPr>
            <a:normAutofit/>
          </a:bodyPr>
          <a:lstStyle/>
          <a:p>
            <a:r>
              <a:rPr lang="en-US" dirty="0" err="1"/>
              <a:t>Echipa</a:t>
            </a:r>
            <a:r>
              <a:rPr lang="en-US" dirty="0"/>
              <a:t>: </a:t>
            </a:r>
            <a:r>
              <a:rPr lang="en-US" dirty="0" err="1"/>
              <a:t>Grigore</a:t>
            </a:r>
            <a:r>
              <a:rPr lang="en-US" dirty="0"/>
              <a:t> Lucian-Florin, </a:t>
            </a:r>
            <a:r>
              <a:rPr lang="en-US" dirty="0" err="1"/>
              <a:t>Careja</a:t>
            </a:r>
            <a:r>
              <a:rPr lang="en-US" dirty="0"/>
              <a:t> </a:t>
            </a:r>
            <a:r>
              <a:rPr lang="en-US" dirty="0" err="1"/>
              <a:t>Alexandru</a:t>
            </a:r>
            <a:r>
              <a:rPr lang="en-US" dirty="0"/>
              <a:t>-Cristian, </a:t>
            </a:r>
            <a:r>
              <a:rPr lang="en-US" dirty="0" err="1"/>
              <a:t>Olteanu</a:t>
            </a:r>
            <a:r>
              <a:rPr lang="en-US" dirty="0"/>
              <a:t> Eduard-Florin</a:t>
            </a:r>
          </a:p>
          <a:p>
            <a:r>
              <a:rPr lang="en-US" dirty="0" err="1"/>
              <a:t>Bibliografie</a:t>
            </a:r>
            <a:r>
              <a:rPr lang="en-US" dirty="0"/>
              <a:t>: 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www.wikipedia.com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www.vicon.com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3dcoil.grupopremo.com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images.google.com</a:t>
            </a:r>
          </a:p>
          <a:p>
            <a:pPr lvl="1"/>
            <a:r>
              <a:rPr lang="en-US" u="sng" dirty="0">
                <a:solidFill>
                  <a:srgbClr val="92D050"/>
                </a:solidFill>
              </a:rPr>
              <a:t>www.youtube.com</a:t>
            </a:r>
          </a:p>
        </p:txBody>
      </p:sp>
    </p:spTree>
    <p:extLst>
      <p:ext uri="{BB962C8B-B14F-4D97-AF65-F5344CB8AC3E}">
        <p14:creationId xmlns:p14="http://schemas.microsoft.com/office/powerpoint/2010/main" val="26141369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51B44D-87E6-49FC-AA67-456E126D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picture containing chart&#10;&#10;Description automatically generated">
            <a:extLst>
              <a:ext uri="{FF2B5EF4-FFF2-40B4-BE49-F238E27FC236}">
                <a16:creationId xmlns:a16="http://schemas.microsoft.com/office/drawing/2014/main" id="{5FAA4071-1948-7D44-9A57-9FF8F565A0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61855" y="1833726"/>
            <a:ext cx="6034145" cy="3639344"/>
          </a:xfrm>
        </p:spPr>
      </p:pic>
      <p:pic>
        <p:nvPicPr>
          <p:cNvPr id="3" name="Temporal-Control-and-Hand-Movement-Efficiency-in-Skilled-Music-Performance-pone.0050901.s001.ogv.480p.vp9">
            <a:hlinkClick r:id="" action="ppaction://media"/>
            <a:extLst>
              <a:ext uri="{FF2B5EF4-FFF2-40B4-BE49-F238E27FC236}">
                <a16:creationId xmlns:a16="http://schemas.microsoft.com/office/drawing/2014/main" id="{42EB8638-2509-4E69-825C-3EE3C86A9B2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46816" y="2348917"/>
            <a:ext cx="5580894" cy="2796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00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6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4B4851-8904-42DF-BD07-7853BD8C7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00B050"/>
                </a:solidFill>
              </a:rPr>
              <a:t>Avantaje</a:t>
            </a:r>
            <a:r>
              <a:rPr lang="en-US" dirty="0"/>
              <a:t> – fata de </a:t>
            </a:r>
            <a:r>
              <a:rPr lang="en-US" dirty="0" err="1"/>
              <a:t>modelele</a:t>
            </a:r>
            <a:r>
              <a:rPr lang="en-US" dirty="0"/>
              <a:t> </a:t>
            </a:r>
            <a:r>
              <a:rPr lang="en-US" dirty="0" err="1"/>
              <a:t>traditionale</a:t>
            </a:r>
            <a:r>
              <a:rPr lang="en-US" dirty="0"/>
              <a:t> de </a:t>
            </a:r>
            <a:r>
              <a:rPr lang="en-US" dirty="0" err="1"/>
              <a:t>animatii</a:t>
            </a:r>
            <a:r>
              <a:rPr lang="en-US" dirty="0"/>
              <a:t> pe calculator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FAF97-E729-467A-98BF-5FF741CB1C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800" dirty="0" err="1"/>
              <a:t>Latenta</a:t>
            </a:r>
            <a:r>
              <a:rPr lang="en-US" sz="1800" dirty="0"/>
              <a:t> </a:t>
            </a:r>
            <a:r>
              <a:rPr lang="en-US" sz="1800" dirty="0" err="1"/>
              <a:t>scazuta</a:t>
            </a:r>
            <a:r>
              <a:rPr lang="en-US" sz="1800" dirty="0"/>
              <a:t>, </a:t>
            </a:r>
            <a:r>
              <a:rPr lang="en-US" sz="1800" dirty="0" err="1"/>
              <a:t>aproape</a:t>
            </a:r>
            <a:r>
              <a:rPr lang="en-US" sz="1800" dirty="0"/>
              <a:t> de </a:t>
            </a:r>
            <a:r>
              <a:rPr lang="en-US" sz="1800" dirty="0" err="1"/>
              <a:t>timpul</a:t>
            </a:r>
            <a:r>
              <a:rPr lang="en-US" sz="1800" dirty="0"/>
              <a:t> real</a:t>
            </a:r>
          </a:p>
          <a:p>
            <a:r>
              <a:rPr lang="en-US" sz="1800" dirty="0" err="1"/>
              <a:t>Cantitatea</a:t>
            </a:r>
            <a:r>
              <a:rPr lang="en-US" sz="1800" dirty="0"/>
              <a:t> de </a:t>
            </a:r>
            <a:r>
              <a:rPr lang="en-US" sz="1800" dirty="0" err="1"/>
              <a:t>munca</a:t>
            </a:r>
            <a:r>
              <a:rPr lang="en-US" sz="1800" dirty="0"/>
              <a:t> </a:t>
            </a:r>
            <a:r>
              <a:rPr lang="en-US" sz="1800" dirty="0" err="1"/>
              <a:t>necesara</a:t>
            </a:r>
            <a:r>
              <a:rPr lang="en-US" sz="1800" dirty="0"/>
              <a:t> nu </a:t>
            </a:r>
            <a:r>
              <a:rPr lang="en-US" sz="1800" dirty="0" err="1"/>
              <a:t>variaza</a:t>
            </a:r>
            <a:r>
              <a:rPr lang="en-US" sz="1800" dirty="0"/>
              <a:t> cu </a:t>
            </a:r>
            <a:r>
              <a:rPr lang="en-US" sz="1800" dirty="0" err="1"/>
              <a:t>durata</a:t>
            </a:r>
            <a:r>
              <a:rPr lang="en-US" sz="1800" dirty="0"/>
              <a:t> </a:t>
            </a:r>
            <a:r>
              <a:rPr lang="en-US" sz="1800" dirty="0" err="1"/>
              <a:t>sau</a:t>
            </a:r>
            <a:r>
              <a:rPr lang="en-US" sz="1800" dirty="0"/>
              <a:t> </a:t>
            </a:r>
            <a:r>
              <a:rPr lang="en-US" sz="1800" dirty="0" err="1"/>
              <a:t>complexitatea</a:t>
            </a:r>
            <a:r>
              <a:rPr lang="en-US" sz="1800" dirty="0"/>
              <a:t> </a:t>
            </a:r>
            <a:r>
              <a:rPr lang="en-US" sz="1800" dirty="0" err="1"/>
              <a:t>performantei</a:t>
            </a:r>
            <a:r>
              <a:rPr lang="en-US" sz="1800" dirty="0"/>
              <a:t> </a:t>
            </a:r>
            <a:r>
              <a:rPr lang="en-US" sz="1800" dirty="0" err="1"/>
              <a:t>unui</a:t>
            </a:r>
            <a:r>
              <a:rPr lang="en-US" sz="1800" dirty="0"/>
              <a:t> actor</a:t>
            </a:r>
          </a:p>
          <a:p>
            <a:r>
              <a:rPr lang="en-US" sz="1800" dirty="0" err="1"/>
              <a:t>Miscarile</a:t>
            </a:r>
            <a:r>
              <a:rPr lang="en-US" sz="1800" dirty="0"/>
              <a:t> </a:t>
            </a:r>
            <a:r>
              <a:rPr lang="en-US" sz="1800" dirty="0" err="1"/>
              <a:t>complexe</a:t>
            </a:r>
            <a:r>
              <a:rPr lang="en-US" sz="1800" dirty="0"/>
              <a:t>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interactiunile</a:t>
            </a:r>
            <a:r>
              <a:rPr lang="en-US" sz="1800" dirty="0"/>
              <a:t> </a:t>
            </a:r>
            <a:r>
              <a:rPr lang="en-US" sz="1800" dirty="0" err="1"/>
              <a:t>fizice</a:t>
            </a:r>
            <a:r>
              <a:rPr lang="en-US" sz="1800" dirty="0"/>
              <a:t> </a:t>
            </a:r>
            <a:r>
              <a:rPr lang="en-US" sz="1800" dirty="0" err="1"/>
              <a:t>realistice</a:t>
            </a:r>
            <a:r>
              <a:rPr lang="en-US" sz="1800" dirty="0"/>
              <a:t> pot fi recreate la o </a:t>
            </a:r>
            <a:r>
              <a:rPr lang="en-US" sz="1800" dirty="0" err="1"/>
              <a:t>precizie</a:t>
            </a:r>
            <a:r>
              <a:rPr lang="en-US" sz="1800" dirty="0"/>
              <a:t> </a:t>
            </a:r>
            <a:r>
              <a:rPr lang="en-US" sz="1800" dirty="0" err="1"/>
              <a:t>inalta</a:t>
            </a:r>
            <a:endParaRPr lang="en-US" sz="1800" dirty="0"/>
          </a:p>
          <a:p>
            <a:r>
              <a:rPr lang="en-US" sz="1800" dirty="0" err="1"/>
              <a:t>Intr</a:t>
            </a:r>
            <a:r>
              <a:rPr lang="en-US" sz="1800" dirty="0"/>
              <a:t>-un interval de </a:t>
            </a:r>
            <a:r>
              <a:rPr lang="en-US" sz="1800" dirty="0" err="1"/>
              <a:t>timp</a:t>
            </a:r>
            <a:r>
              <a:rPr lang="en-US" sz="1800" dirty="0"/>
              <a:t>, se </a:t>
            </a:r>
            <a:r>
              <a:rPr lang="en-US" sz="1800" dirty="0" err="1"/>
              <a:t>poate</a:t>
            </a:r>
            <a:r>
              <a:rPr lang="en-US" sz="1800" dirty="0"/>
              <a:t> </a:t>
            </a:r>
            <a:r>
              <a:rPr lang="en-US" sz="1800" dirty="0" err="1"/>
              <a:t>obtine</a:t>
            </a:r>
            <a:r>
              <a:rPr lang="en-US" sz="1800" dirty="0"/>
              <a:t> o </a:t>
            </a:r>
            <a:r>
              <a:rPr lang="en-US" sz="1800" dirty="0" err="1"/>
              <a:t>cantitate</a:t>
            </a:r>
            <a:r>
              <a:rPr lang="en-US" sz="1800" dirty="0"/>
              <a:t> </a:t>
            </a:r>
            <a:r>
              <a:rPr lang="en-US" sz="1800" dirty="0" err="1"/>
              <a:t>mai</a:t>
            </a:r>
            <a:r>
              <a:rPr lang="en-US" sz="1800" dirty="0"/>
              <a:t> mare de date </a:t>
            </a:r>
            <a:r>
              <a:rPr lang="en-US" sz="1800" dirty="0" err="1"/>
              <a:t>decat</a:t>
            </a:r>
            <a:r>
              <a:rPr lang="en-US" sz="1800" dirty="0"/>
              <a:t> </a:t>
            </a:r>
            <a:r>
              <a:rPr lang="en-US" sz="1800" dirty="0" err="1"/>
              <a:t>folosind</a:t>
            </a:r>
            <a:r>
              <a:rPr lang="en-US" sz="1800" dirty="0"/>
              <a:t> un model traditional</a:t>
            </a:r>
          </a:p>
          <a:p>
            <a:r>
              <a:rPr lang="en-US" sz="1800" dirty="0"/>
              <a:t>Potential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reducerea</a:t>
            </a:r>
            <a:r>
              <a:rPr lang="en-US" sz="1800" dirty="0"/>
              <a:t> </a:t>
            </a:r>
            <a:r>
              <a:rPr lang="en-US" sz="1800" dirty="0" err="1"/>
              <a:t>costurilor</a:t>
            </a:r>
            <a:r>
              <a:rPr lang="en-US" sz="1800" dirty="0"/>
              <a:t> </a:t>
            </a:r>
            <a:r>
              <a:rPr lang="en-US" sz="1800" dirty="0" err="1"/>
              <a:t>prin</a:t>
            </a:r>
            <a:r>
              <a:rPr lang="en-US" sz="1800" dirty="0"/>
              <a:t> software gratis </a:t>
            </a:r>
            <a:r>
              <a:rPr lang="en-US" sz="1800" dirty="0" err="1"/>
              <a:t>si</a:t>
            </a:r>
            <a:r>
              <a:rPr lang="en-US" sz="1800" dirty="0"/>
              <a:t> </a:t>
            </a:r>
            <a:r>
              <a:rPr lang="en-US" sz="1800" dirty="0" err="1"/>
              <a:t>solutii</a:t>
            </a:r>
            <a:r>
              <a:rPr lang="en-US" sz="1800" dirty="0"/>
              <a:t> third-party</a:t>
            </a:r>
          </a:p>
        </p:txBody>
      </p:sp>
    </p:spTree>
    <p:extLst>
      <p:ext uri="{BB962C8B-B14F-4D97-AF65-F5344CB8AC3E}">
        <p14:creationId xmlns:p14="http://schemas.microsoft.com/office/powerpoint/2010/main" val="5942615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913742-EA3D-448A-BEDA-F7D7D17893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DEZAvantaje</a:t>
            </a:r>
            <a:r>
              <a:rPr lang="en-US" dirty="0"/>
              <a:t> – fata de </a:t>
            </a:r>
            <a:r>
              <a:rPr lang="en-US" dirty="0" err="1"/>
              <a:t>modelele</a:t>
            </a:r>
            <a:r>
              <a:rPr lang="en-US" dirty="0"/>
              <a:t> </a:t>
            </a:r>
            <a:r>
              <a:rPr lang="en-US" dirty="0" err="1"/>
              <a:t>traditionale</a:t>
            </a:r>
            <a:r>
              <a:rPr lang="en-US" dirty="0"/>
              <a:t> de </a:t>
            </a:r>
            <a:r>
              <a:rPr lang="en-US" dirty="0" err="1"/>
              <a:t>animatii</a:t>
            </a:r>
            <a:r>
              <a:rPr lang="en-US" dirty="0"/>
              <a:t> pe calculator </a:t>
            </a:r>
            <a:r>
              <a:rPr lang="en-US" dirty="0" err="1"/>
              <a:t>folosind</a:t>
            </a:r>
            <a:r>
              <a:rPr lang="en-US" dirty="0"/>
              <a:t> </a:t>
            </a:r>
            <a:r>
              <a:rPr lang="en-US" dirty="0" err="1"/>
              <a:t>modele</a:t>
            </a:r>
            <a:r>
              <a:rPr lang="en-US" dirty="0"/>
              <a:t> 3D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88C21E-6D79-42C2-BF2F-93CF52E95F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1800" dirty="0"/>
              <a:t>Sunt </a:t>
            </a:r>
            <a:r>
              <a:rPr lang="en-US" sz="1800" dirty="0" err="1"/>
              <a:t>necesare</a:t>
            </a:r>
            <a:r>
              <a:rPr lang="en-US" sz="1800" dirty="0"/>
              <a:t> </a:t>
            </a:r>
            <a:r>
              <a:rPr lang="en-US" sz="1800" dirty="0" err="1"/>
              <a:t>echipamente</a:t>
            </a:r>
            <a:r>
              <a:rPr lang="en-US" sz="1800" dirty="0"/>
              <a:t> software </a:t>
            </a:r>
            <a:r>
              <a:rPr lang="en-US" sz="1800" dirty="0" err="1"/>
              <a:t>si</a:t>
            </a:r>
            <a:r>
              <a:rPr lang="en-US" sz="1800" dirty="0"/>
              <a:t> hardware </a:t>
            </a:r>
            <a:r>
              <a:rPr lang="en-US" sz="1800" dirty="0" err="1"/>
              <a:t>speciale</a:t>
            </a:r>
            <a:endParaRPr lang="en-US" sz="1800" dirty="0"/>
          </a:p>
          <a:p>
            <a:r>
              <a:rPr lang="en-US" sz="1800" dirty="0" err="1"/>
              <a:t>Costul</a:t>
            </a:r>
            <a:r>
              <a:rPr lang="en-US" sz="1800" dirty="0"/>
              <a:t> </a:t>
            </a:r>
            <a:r>
              <a:rPr lang="en-US" sz="1800" dirty="0" err="1"/>
              <a:t>acestor</a:t>
            </a:r>
            <a:r>
              <a:rPr lang="en-US" sz="1800" dirty="0"/>
              <a:t> </a:t>
            </a:r>
            <a:r>
              <a:rPr lang="en-US" sz="1800" dirty="0" err="1"/>
              <a:t>echipamente</a:t>
            </a:r>
            <a:r>
              <a:rPr lang="en-US" sz="1800" dirty="0"/>
              <a:t> </a:t>
            </a:r>
            <a:r>
              <a:rPr lang="en-US" sz="1800" dirty="0" err="1"/>
              <a:t>poate</a:t>
            </a:r>
            <a:r>
              <a:rPr lang="en-US" sz="1800" dirty="0"/>
              <a:t> fi </a:t>
            </a:r>
            <a:r>
              <a:rPr lang="en-US" sz="1800" dirty="0" err="1"/>
              <a:t>prea</a:t>
            </a:r>
            <a:r>
              <a:rPr lang="en-US" sz="1800" dirty="0"/>
              <a:t> mare </a:t>
            </a:r>
            <a:r>
              <a:rPr lang="en-US" sz="1800" dirty="0" err="1"/>
              <a:t>pentru</a:t>
            </a:r>
            <a:r>
              <a:rPr lang="en-US" sz="1800" dirty="0"/>
              <a:t> </a:t>
            </a:r>
            <a:r>
              <a:rPr lang="en-US" sz="1800" dirty="0" err="1"/>
              <a:t>productiile</a:t>
            </a:r>
            <a:r>
              <a:rPr lang="en-US" sz="1800" dirty="0"/>
              <a:t> </a:t>
            </a:r>
            <a:r>
              <a:rPr lang="en-US" sz="1800" dirty="0" err="1"/>
              <a:t>mici</a:t>
            </a:r>
            <a:endParaRPr lang="en-US" sz="1800" dirty="0"/>
          </a:p>
          <a:p>
            <a:r>
              <a:rPr lang="en-US" sz="1800" dirty="0" err="1"/>
              <a:t>Necesitati</a:t>
            </a:r>
            <a:r>
              <a:rPr lang="en-US" sz="1800" dirty="0"/>
              <a:t> legate de </a:t>
            </a:r>
            <a:r>
              <a:rPr lang="en-US" sz="1800" dirty="0" err="1"/>
              <a:t>spatiul</a:t>
            </a:r>
            <a:r>
              <a:rPr lang="en-US" sz="1800" dirty="0"/>
              <a:t> de </a:t>
            </a:r>
            <a:r>
              <a:rPr lang="en-US" sz="1800" dirty="0" err="1"/>
              <a:t>operare</a:t>
            </a:r>
            <a:r>
              <a:rPr lang="en-US" sz="1800" dirty="0"/>
              <a:t> al </a:t>
            </a:r>
            <a:r>
              <a:rPr lang="en-US" sz="1800" dirty="0" err="1"/>
              <a:t>acestor</a:t>
            </a:r>
            <a:r>
              <a:rPr lang="en-US" sz="1800" dirty="0"/>
              <a:t> </a:t>
            </a:r>
            <a:r>
              <a:rPr lang="en-US" sz="1800" dirty="0" err="1"/>
              <a:t>sisteme</a:t>
            </a:r>
            <a:endParaRPr lang="en-US" sz="1800" dirty="0"/>
          </a:p>
          <a:p>
            <a:r>
              <a:rPr lang="en-US" sz="1800" dirty="0" err="1"/>
              <a:t>Anumite</a:t>
            </a:r>
            <a:r>
              <a:rPr lang="en-US" sz="1800" dirty="0"/>
              <a:t> </a:t>
            </a:r>
            <a:r>
              <a:rPr lang="en-US" sz="1800" dirty="0" err="1"/>
              <a:t>dificultati</a:t>
            </a:r>
            <a:r>
              <a:rPr lang="en-US" sz="1800" dirty="0"/>
              <a:t> in </a:t>
            </a:r>
            <a:r>
              <a:rPr lang="en-US" sz="1800" dirty="0" err="1"/>
              <a:t>gestionarea</a:t>
            </a:r>
            <a:r>
              <a:rPr lang="en-US" sz="1800" dirty="0"/>
              <a:t> </a:t>
            </a:r>
            <a:r>
              <a:rPr lang="en-US" sz="1800" dirty="0" err="1"/>
              <a:t>problemelor</a:t>
            </a:r>
            <a:r>
              <a:rPr lang="en-US" sz="1800" dirty="0"/>
              <a:t> post-</a:t>
            </a:r>
            <a:r>
              <a:rPr lang="en-US" sz="1800" dirty="0" err="1"/>
              <a:t>filmare</a:t>
            </a:r>
            <a:endParaRPr lang="en-US" sz="1800" dirty="0"/>
          </a:p>
          <a:p>
            <a:r>
              <a:rPr lang="en-US" sz="1800" dirty="0" err="1"/>
              <a:t>Anumite</a:t>
            </a:r>
            <a:r>
              <a:rPr lang="en-US" sz="1800" dirty="0"/>
              <a:t> </a:t>
            </a:r>
            <a:r>
              <a:rPr lang="en-US" sz="1800" dirty="0" err="1"/>
              <a:t>tehnici</a:t>
            </a:r>
            <a:r>
              <a:rPr lang="en-US" sz="1800" dirty="0"/>
              <a:t> </a:t>
            </a:r>
            <a:r>
              <a:rPr lang="en-US" sz="1800" dirty="0" err="1"/>
              <a:t>traditionale</a:t>
            </a:r>
            <a:r>
              <a:rPr lang="en-US" sz="1800" dirty="0"/>
              <a:t> </a:t>
            </a:r>
            <a:r>
              <a:rPr lang="en-US" sz="1800" dirty="0" err="1"/>
              <a:t>trebuie</a:t>
            </a:r>
            <a:r>
              <a:rPr lang="en-US" sz="1800" dirty="0"/>
              <a:t> </a:t>
            </a:r>
            <a:r>
              <a:rPr lang="en-US" sz="1800" dirty="0" err="1"/>
              <a:t>gestionate</a:t>
            </a:r>
            <a:r>
              <a:rPr lang="en-US" sz="1800" dirty="0"/>
              <a:t> </a:t>
            </a:r>
            <a:r>
              <a:rPr lang="en-US" sz="1800" dirty="0" err="1"/>
              <a:t>dupa</a:t>
            </a:r>
            <a:r>
              <a:rPr lang="en-US" sz="1800" dirty="0"/>
              <a:t> </a:t>
            </a:r>
            <a:r>
              <a:rPr lang="en-US" sz="1800" dirty="0" err="1"/>
              <a:t>inregistrare</a:t>
            </a:r>
            <a:endParaRPr lang="en-US" sz="1800" dirty="0"/>
          </a:p>
          <a:p>
            <a:r>
              <a:rPr lang="en-US" sz="1800" dirty="0" err="1"/>
              <a:t>Atentie</a:t>
            </a:r>
            <a:r>
              <a:rPr lang="en-US" sz="1800" dirty="0"/>
              <a:t> </a:t>
            </a:r>
            <a:r>
              <a:rPr lang="en-US" sz="1800" dirty="0" err="1"/>
              <a:t>sporita</a:t>
            </a:r>
            <a:r>
              <a:rPr lang="en-US" sz="1800" dirty="0"/>
              <a:t> la </a:t>
            </a:r>
            <a:r>
              <a:rPr lang="en-US" sz="1800" dirty="0" err="1"/>
              <a:t>transpunerea</a:t>
            </a:r>
            <a:r>
              <a:rPr lang="en-US" sz="1800" dirty="0"/>
              <a:t> din model real in model </a:t>
            </a:r>
            <a:r>
              <a:rPr lang="en-US" sz="1800" dirty="0" err="1"/>
              <a:t>computerizat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07049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B14F6-2054-BD4C-8908-88E8BE9CC2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RO" dirty="0"/>
              <a:t>ce tipuri de tehnologii exista?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DD2A67-10DC-FC42-92BE-844B9B4ED1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193" y="2340864"/>
            <a:ext cx="3647908" cy="3634486"/>
          </a:xfrm>
        </p:spPr>
        <p:txBody>
          <a:bodyPr>
            <a:normAutofit/>
          </a:bodyPr>
          <a:lstStyle/>
          <a:p>
            <a:r>
              <a:rPr lang="en-RO" sz="1400" b="1" dirty="0"/>
              <a:t>Sisteme optice:</a:t>
            </a:r>
          </a:p>
          <a:p>
            <a:pPr lvl="1"/>
            <a:r>
              <a:rPr lang="en-RO" b="1" dirty="0"/>
              <a:t>markere pasive</a:t>
            </a:r>
          </a:p>
          <a:p>
            <a:pPr lvl="1"/>
            <a:r>
              <a:rPr lang="en-RO" b="1" dirty="0"/>
              <a:t>markere active</a:t>
            </a:r>
          </a:p>
          <a:p>
            <a:pPr lvl="1"/>
            <a:r>
              <a:rPr lang="en-RO" b="1" dirty="0"/>
              <a:t>markere active modulate dupa timp</a:t>
            </a:r>
          </a:p>
          <a:p>
            <a:pPr lvl="1"/>
            <a:r>
              <a:rPr lang="en-RO" b="1" dirty="0"/>
              <a:t>markere imperceptibile semi-pasive</a:t>
            </a:r>
          </a:p>
          <a:p>
            <a:pPr lvl="1"/>
            <a:r>
              <a:rPr lang="en-RO" b="1" dirty="0"/>
              <a:t>sisteme de captura subacvatice</a:t>
            </a:r>
          </a:p>
          <a:p>
            <a:pPr lvl="1"/>
            <a:r>
              <a:rPr lang="en-RO" b="1" dirty="0"/>
              <a:t>markerless</a:t>
            </a:r>
          </a:p>
        </p:txBody>
      </p:sp>
      <p:pic>
        <p:nvPicPr>
          <p:cNvPr id="5" name="Picture 4" descr="A statue of a person&#10;&#10;Description automatically generated">
            <a:extLst>
              <a:ext uri="{FF2B5EF4-FFF2-40B4-BE49-F238E27FC236}">
                <a16:creationId xmlns:a16="http://schemas.microsoft.com/office/drawing/2014/main" id="{A8A03CA2-3FA5-1D4B-8EA0-726859A9C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4168" y="2340864"/>
            <a:ext cx="2235200" cy="1651000"/>
          </a:xfrm>
          <a:prstGeom prst="rect">
            <a:avLst/>
          </a:prstGeom>
        </p:spPr>
      </p:pic>
      <p:pic>
        <p:nvPicPr>
          <p:cNvPr id="7" name="Picture 6" descr="A group of people walking down the street&#10;&#10;Description automatically generated">
            <a:extLst>
              <a:ext uri="{FF2B5EF4-FFF2-40B4-BE49-F238E27FC236}">
                <a16:creationId xmlns:a16="http://schemas.microsoft.com/office/drawing/2014/main" id="{42F66C00-3A92-D341-ABD0-EC20290D6B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66711" y="1905188"/>
            <a:ext cx="3391534" cy="2416468"/>
          </a:xfrm>
          <a:prstGeom prst="rect">
            <a:avLst/>
          </a:prstGeom>
        </p:spPr>
      </p:pic>
      <p:pic>
        <p:nvPicPr>
          <p:cNvPr id="9" name="Picture 8" descr="A picture containing indoor, monitor, person, playing&#10;&#10;Description automatically generated">
            <a:extLst>
              <a:ext uri="{FF2B5EF4-FFF2-40B4-BE49-F238E27FC236}">
                <a16:creationId xmlns:a16="http://schemas.microsoft.com/office/drawing/2014/main" id="{5E1C9485-5F25-D147-BD2A-221716773F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95590" y="4544724"/>
            <a:ext cx="3533775" cy="192751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A88D205-317A-1942-85AA-8D9D657345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568" y="4956031"/>
            <a:ext cx="1676400" cy="1104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3137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A3E94A-F2EB-4B7C-A3AD-5FC2ABDF9C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998307"/>
          </a:xfrm>
        </p:spPr>
        <p:txBody>
          <a:bodyPr/>
          <a:lstStyle/>
          <a:p>
            <a:r>
              <a:rPr lang="en-US" dirty="0" err="1"/>
              <a:t>Markere</a:t>
            </a:r>
            <a:r>
              <a:rPr lang="en-US" dirty="0"/>
              <a:t> OPTICE </a:t>
            </a:r>
            <a:r>
              <a:rPr lang="en-US" dirty="0" err="1"/>
              <a:t>pasive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2D75D-0EB0-44D0-A13A-7FABE0FCF9D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82526" y="1201309"/>
            <a:ext cx="3028282" cy="4540207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0B4CAC4-927A-436E-BC97-841797175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772" y="2566987"/>
            <a:ext cx="8096250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505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D8972-4444-4B4C-ABCF-ECF518D3D8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192" y="702156"/>
            <a:ext cx="11029616" cy="1030391"/>
          </a:xfrm>
        </p:spPr>
        <p:txBody>
          <a:bodyPr/>
          <a:lstStyle/>
          <a:p>
            <a:r>
              <a:rPr lang="en-US" dirty="0" err="1"/>
              <a:t>Markere</a:t>
            </a:r>
            <a:r>
              <a:rPr lang="en-US" dirty="0"/>
              <a:t> OPTICE active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1E1137-F767-48FD-9A49-DE3FD1BEF59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71535" y="1884211"/>
            <a:ext cx="7648929" cy="4271633"/>
          </a:xfrm>
        </p:spPr>
      </p:pic>
    </p:spTree>
    <p:extLst>
      <p:ext uri="{BB962C8B-B14F-4D97-AF65-F5344CB8AC3E}">
        <p14:creationId xmlns:p14="http://schemas.microsoft.com/office/powerpoint/2010/main" val="1411425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C9C975-AA60-4032-873F-D0A1A8B003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Markere</a:t>
            </a:r>
            <a:r>
              <a:rPr lang="en-US" dirty="0"/>
              <a:t> </a:t>
            </a:r>
            <a:r>
              <a:rPr lang="en-US" dirty="0" err="1"/>
              <a:t>optice</a:t>
            </a:r>
            <a:r>
              <a:rPr lang="en-US" dirty="0"/>
              <a:t> Active modulate in </a:t>
            </a:r>
            <a:r>
              <a:rPr lang="en-US" dirty="0" err="1"/>
              <a:t>timp</a:t>
            </a:r>
            <a:endParaRPr lang="en-US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BB8A8D8-CF2F-4F6A-B51E-393B7B6FD6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33183" y="2618140"/>
            <a:ext cx="4125633" cy="248492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C565A4-D856-4C1C-8D5D-4D926D1A47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4892" y="3118746"/>
            <a:ext cx="3940738" cy="148371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73A579F-8C3E-47DF-9060-59C1D0ABD13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09"/>
          <a:stretch/>
        </p:blipFill>
        <p:spPr>
          <a:xfrm>
            <a:off x="7597739" y="2268723"/>
            <a:ext cx="4224475" cy="3272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594205"/>
      </p:ext>
    </p:extLst>
  </p:cSld>
  <p:clrMapOvr>
    <a:masterClrMapping/>
  </p:clrMapOvr>
</p:sld>
</file>

<file path=ppt/theme/theme1.xml><?xml version="1.0" encoding="utf-8"?>
<a:theme xmlns:a="http://schemas.openxmlformats.org/drawingml/2006/main" name="DividendVTI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Dividend">
      <a:majorFont>
        <a:latin typeface="Franklin Gothic Demi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Franklin Gothic Book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Dividend">
      <a:fillStyleLst>
        <a:solidFill>
          <a:schemeClr val="phClr"/>
        </a:solidFill>
        <a:gradFill rotWithShape="1">
          <a:gsLst>
            <a:gs pos="0">
              <a:schemeClr val="phClr">
                <a:tint val="68000"/>
                <a:alpha val="90000"/>
                <a:lumMod val="100000"/>
              </a:schemeClr>
            </a:gs>
            <a:gs pos="100000">
              <a:schemeClr val="phClr">
                <a:tint val="90000"/>
                <a:lumMod val="95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98000"/>
                <a:lumMod val="110000"/>
              </a:schemeClr>
            </a:gs>
            <a:gs pos="84000">
              <a:schemeClr val="phClr">
                <a:shade val="90000"/>
                <a:lumMod val="88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>
              <a:lumMod val="90000"/>
            </a:schemeClr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55000"/>
              </a:srgbClr>
            </a:outerShdw>
          </a:effectLst>
        </a:effectStyle>
        <a:effectStyle>
          <a:effectLst>
            <a:outerShdw blurRad="88900" dist="38100" dir="504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508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88000">
              <a:schemeClr val="phClr">
                <a:shade val="94000"/>
                <a:satMod val="110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8000"/>
                <a:satMod val="110000"/>
                <a:lumMod val="8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ividendVTI" id="{97558BDE-0B66-457C-BB6F-7B1B22DAA9B8}" vid="{F53508A3-AC60-448A-AF37-934D5F1A0D5E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a410dd7f93c95333ffa1b60ed6adedd1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a936d9baba76aa3866493feff160faab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41E7CA09-9778-4414-AE97-8064B12DA30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27BD4C1-B6B1-4715-ABF9-E660A51A4EA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D289AE2-D2AE-49D1-AFAC-3A79F6794255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264</TotalTime>
  <Words>310</Words>
  <Application>Microsoft Office PowerPoint</Application>
  <PresentationFormat>Widescreen</PresentationFormat>
  <Paragraphs>54</Paragraphs>
  <Slides>22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Franklin Gothic Book</vt:lpstr>
      <vt:lpstr>Franklin Gothic Demi</vt:lpstr>
      <vt:lpstr>Wingdings 2</vt:lpstr>
      <vt:lpstr>DividendVTI</vt:lpstr>
      <vt:lpstr>Animatia personajelor din jocurile video folosind “motion capture”.</vt:lpstr>
      <vt:lpstr>Ce este motion capture?</vt:lpstr>
      <vt:lpstr>PowerPoint Presentation</vt:lpstr>
      <vt:lpstr>Avantaje – fata de modelele traditionale de animatii pe calculator folosind modele 3D</vt:lpstr>
      <vt:lpstr>DEZAvantaje – fata de modelele traditionale de animatii pe calculator folosind modele 3D</vt:lpstr>
      <vt:lpstr>ce tipuri de tehnologii exista?</vt:lpstr>
      <vt:lpstr>Markere OPTICE pasive</vt:lpstr>
      <vt:lpstr>Markere OPTICE active</vt:lpstr>
      <vt:lpstr>Markere optice Active modulate in timp</vt:lpstr>
      <vt:lpstr>Sistem Optic Markerless</vt:lpstr>
      <vt:lpstr>PowerPoint Presentation</vt:lpstr>
      <vt:lpstr>Sisteme inertiale</vt:lpstr>
      <vt:lpstr>Miscarea mecanica</vt:lpstr>
      <vt:lpstr>PowerPoint Presentation</vt:lpstr>
      <vt:lpstr>Sisteme MAGNETICe</vt:lpstr>
      <vt:lpstr>PowerPoint Presentation</vt:lpstr>
      <vt:lpstr>Sisteme inrudite</vt:lpstr>
      <vt:lpstr>Facial motion capture</vt:lpstr>
      <vt:lpstr>Pozitionare RF</vt:lpstr>
      <vt:lpstr>Aplicatii – in jocurile video</vt:lpstr>
      <vt:lpstr>PowerPoint Presentation</vt:lpstr>
      <vt:lpstr>Va multumim pentru atentie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Animatia personajelor din jocurile video folosind “motion capture”.</dc:title>
  <dc:creator>Lucian-Florin GRIGORE (101383)</dc:creator>
  <cp:lastModifiedBy>Lucian-Florin GRIGORE</cp:lastModifiedBy>
  <cp:revision>26</cp:revision>
  <dcterms:created xsi:type="dcterms:W3CDTF">2020-12-02T10:31:44Z</dcterms:created>
  <dcterms:modified xsi:type="dcterms:W3CDTF">2020-12-03T10:55:02Z</dcterms:modified>
</cp:coreProperties>
</file>